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8"/>
  </p:notesMasterIdLst>
  <p:sldIdLst>
    <p:sldId id="277" r:id="rId2"/>
    <p:sldId id="659" r:id="rId3"/>
    <p:sldId id="660" r:id="rId4"/>
    <p:sldId id="612" r:id="rId5"/>
    <p:sldId id="643" r:id="rId6"/>
    <p:sldId id="642" r:id="rId7"/>
    <p:sldId id="685" r:id="rId8"/>
    <p:sldId id="681" r:id="rId9"/>
    <p:sldId id="644" r:id="rId10"/>
    <p:sldId id="645" r:id="rId11"/>
    <p:sldId id="689" r:id="rId12"/>
    <p:sldId id="690" r:id="rId13"/>
    <p:sldId id="646" r:id="rId14"/>
    <p:sldId id="652" r:id="rId15"/>
    <p:sldId id="649" r:id="rId16"/>
    <p:sldId id="665" r:id="rId17"/>
    <p:sldId id="666" r:id="rId18"/>
    <p:sldId id="668" r:id="rId19"/>
    <p:sldId id="667" r:id="rId20"/>
    <p:sldId id="676" r:id="rId21"/>
    <p:sldId id="670" r:id="rId22"/>
    <p:sldId id="669" r:id="rId23"/>
    <p:sldId id="671" r:id="rId24"/>
    <p:sldId id="677" r:id="rId25"/>
    <p:sldId id="672" r:id="rId26"/>
    <p:sldId id="679" r:id="rId27"/>
    <p:sldId id="673" r:id="rId28"/>
    <p:sldId id="674" r:id="rId29"/>
    <p:sldId id="675" r:id="rId30"/>
    <p:sldId id="662" r:id="rId31"/>
    <p:sldId id="663" r:id="rId32"/>
    <p:sldId id="687" r:id="rId33"/>
    <p:sldId id="664" r:id="rId34"/>
    <p:sldId id="647" r:id="rId35"/>
    <p:sldId id="682" r:id="rId36"/>
    <p:sldId id="655" r:id="rId37"/>
    <p:sldId id="656" r:id="rId38"/>
    <p:sldId id="658" r:id="rId39"/>
    <p:sldId id="688" r:id="rId40"/>
    <p:sldId id="657" r:id="rId41"/>
    <p:sldId id="648" r:id="rId42"/>
    <p:sldId id="683" r:id="rId43"/>
    <p:sldId id="680" r:id="rId44"/>
    <p:sldId id="650" r:id="rId45"/>
    <p:sldId id="651" r:id="rId46"/>
    <p:sldId id="61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0508" autoAdjust="0"/>
  </p:normalViewPr>
  <p:slideViewPr>
    <p:cSldViewPr snapToGrid="0">
      <p:cViewPr varScale="1">
        <p:scale>
          <a:sx n="85" d="100"/>
          <a:sy n="85" d="100"/>
        </p:scale>
        <p:origin x="714" y="11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12</a:t>
            </a:fld>
            <a:endParaRPr lang="en-US"/>
          </a:p>
        </p:txBody>
      </p:sp>
    </p:spTree>
    <p:extLst>
      <p:ext uri="{BB962C8B-B14F-4D97-AF65-F5344CB8AC3E}">
        <p14:creationId xmlns:p14="http://schemas.microsoft.com/office/powerpoint/2010/main" val="1812237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73694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60414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164807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134199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2361693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31</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33</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37</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43</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44</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45</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05077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6258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3017690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343447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135104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1661861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2/19/2024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54732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noProof="0" dirty="0">
                <a:solidFill>
                  <a:prstClr val="white"/>
                </a:solidFill>
                <a:latin typeface="Arial" panose="020B0604020202020204" pitchFamily="34" charset="0"/>
                <a:cs typeface="Arial" panose="020B0604020202020204" pitchFamily="34" charset="0"/>
              </a:rPr>
              <a:t>Depending on your starting volume, the low-density mesh generation process will differ</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Atlas based mesh (what this tutorial does)</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[0,0,0];</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Then use </a:t>
            </a:r>
            <a:r>
              <a:rPr lang="en-US" sz="2000" dirty="0" err="1">
                <a:solidFill>
                  <a:srgbClr val="FF0000"/>
                </a:solidFill>
                <a:latin typeface="Trebuchet MS" panose="020B0603020202020204"/>
              </a:rPr>
              <a:t>change_space_coordinates</a:t>
            </a:r>
            <a:r>
              <a:rPr lang="en-US" sz="2000" dirty="0">
                <a:solidFill>
                  <a:srgbClr val="FF0000"/>
                </a:solidFill>
                <a:latin typeface="Trebuchet MS" panose="020B0603020202020204"/>
              </a:rPr>
              <a:t>()</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Subject specific based mesh</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InfoT1.center; </a:t>
            </a:r>
            <a:r>
              <a:rPr lang="en-US" sz="2000" dirty="0">
                <a:latin typeface="Trebuchet MS" panose="020B0603020202020204"/>
              </a:rPr>
              <a:t>(that’s it)</a:t>
            </a:r>
            <a:endParaRPr lang="en-US" sz="2000" dirty="0">
              <a:solidFill>
                <a:prstClr val="white">
                  <a:lumMod val="75000"/>
                  <a:lumOff val="25000"/>
                </a:prstClr>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47864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39497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In </a:t>
            </a:r>
            <a:r>
              <a:rPr kumimoji="0" lang="en-US" sz="20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PlotSlices</a:t>
            </a: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place crosshairs at the tip of the nose</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Note the X, Y, and Z coordinates for those slices</a:t>
            </a:r>
            <a:endParaRPr lang="en-US" sz="1200" dirty="0">
              <a:solidFill>
                <a:srgbClr val="FF0000"/>
              </a:solidFill>
              <a:latin typeface="Trebuchet MS" panose="020B0603020202020204"/>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Generate LD mesh with your chosen parameters</a:t>
            </a:r>
          </a:p>
          <a:p>
            <a:pPr marL="800100" lvl="1" indent="-342900" defTabSz="457200">
              <a:spcBef>
                <a:spcPts val="1000"/>
              </a:spcBef>
              <a:buClr>
                <a:srgbClr val="90C226"/>
              </a:buClr>
              <a:buSzPct val="80000"/>
              <a:buFont typeface="Wingdings 3" charset="2"/>
              <a:buChar char=""/>
              <a:defRPr/>
            </a:pPr>
            <a:r>
              <a:rPr lang="en-US" dirty="0" err="1">
                <a:latin typeface="Trebuchet MS" panose="020B0603020202020204"/>
              </a:rPr>
              <a:t>Param.Offset</a:t>
            </a:r>
            <a:r>
              <a:rPr lang="en-US" dirty="0">
                <a:latin typeface="Trebuchet MS" panose="020B0603020202020204"/>
              </a:rPr>
              <a:t> = [0,0,0]; or </a:t>
            </a:r>
            <a:r>
              <a:rPr lang="en-US" dirty="0" err="1">
                <a:latin typeface="Trebuchet MS" panose="020B0603020202020204"/>
              </a:rPr>
              <a:t>Param.Offset</a:t>
            </a:r>
            <a:r>
              <a:rPr lang="en-US" dirty="0">
                <a:latin typeface="Trebuchet MS" panose="020B0603020202020204"/>
              </a:rPr>
              <a:t> = infoT1;</a:t>
            </a:r>
          </a:p>
          <a:p>
            <a:pPr marL="800100" lvl="1" indent="-342900" defTabSz="457200">
              <a:spcBef>
                <a:spcPts val="1000"/>
              </a:spcBef>
              <a:buClr>
                <a:srgbClr val="90C226"/>
              </a:buClr>
              <a:buSzPct val="80000"/>
              <a:buFont typeface="Wingdings 3" charset="2"/>
              <a:buChar char=""/>
              <a:defRPr/>
            </a:pPr>
            <a:r>
              <a:rPr lang="en-US" dirty="0">
                <a:latin typeface="Trebuchet MS" panose="020B0603020202020204"/>
              </a:rPr>
              <a:t>Use c</a:t>
            </a:r>
            <a:r>
              <a:rPr kumimoji="0" lang="en-US" b="0" i="0" u="none" strike="noStrike" kern="1200" cap="none" spc="0" normalizeH="0" baseline="0" noProof="0" dirty="0" err="1">
                <a:ln>
                  <a:noFill/>
                </a:ln>
                <a:effectLst/>
                <a:uLnTx/>
                <a:uFillTx/>
                <a:latin typeface="Trebuchet MS" panose="020B0603020202020204"/>
                <a:ea typeface="+mn-ea"/>
                <a:cs typeface="+mn-cs"/>
              </a:rPr>
              <a:t>hange_space_coordinates</a:t>
            </a:r>
            <a:r>
              <a:rPr kumimoji="0" lang="en-US" b="0" i="0" u="none" strike="noStrike" kern="1200" cap="none" spc="0" normalizeH="0" baseline="0" noProof="0" dirty="0">
                <a:ln>
                  <a:noFill/>
                </a:ln>
                <a:effectLst/>
                <a:uLnTx/>
                <a:uFillTx/>
                <a:latin typeface="Trebuchet MS" panose="020B0603020202020204"/>
                <a:ea typeface="+mn-ea"/>
                <a:cs typeface="+mn-cs"/>
              </a:rPr>
              <a:t>() or don’t use it</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355148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29024"/>
            <a:ext cx="9080735" cy="4124206"/>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Load in a Pad file for a grid design of interest, here we use the AdultV24x28 array.</a:t>
            </a:r>
          </a:p>
          <a:p>
            <a:endParaRPr lang="en-US" sz="1400" b="1"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AdultV24x28</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load(['Pad_',</a:t>
            </a:r>
            <a:r>
              <a:rPr lang="en-US" sz="1200" b="1" dirty="0" err="1">
                <a:latin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,'.mat']); </a:t>
            </a:r>
            <a:r>
              <a:rPr lang="en-US" sz="1200" b="1" dirty="0">
                <a:solidFill>
                  <a:srgbClr val="228B22"/>
                </a:solidFill>
                <a:latin typeface="Courier New" panose="02070309020205020404" pitchFamily="49" charset="0"/>
              </a:rPr>
              <a:t>% Pad file</a:t>
            </a:r>
          </a:p>
          <a:p>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=cat(1,info.optodes.spos3,info.optodes.dpos3);</a:t>
            </a:r>
          </a:p>
          <a:p>
            <a:r>
              <a:rPr lang="en-US" sz="1200" b="1" dirty="0">
                <a:latin typeface="Courier New" panose="02070309020205020404" pitchFamily="49" charset="0"/>
                <a:cs typeface="Courier New" panose="02070309020205020404" pitchFamily="49" charset="0"/>
              </a:rPr>
              <a:t>Ns=size(info.optodes.spos3,1);</a:t>
            </a:r>
          </a:p>
          <a:p>
            <a:r>
              <a:rPr lang="en-US" sz="1200" b="1" dirty="0" err="1">
                <a:latin typeface="Courier New" panose="02070309020205020404" pitchFamily="49" charset="0"/>
                <a:cs typeface="Courier New" panose="02070309020205020404" pitchFamily="49" charset="0"/>
              </a:rPr>
              <a:t>Nd</a:t>
            </a:r>
            <a:r>
              <a:rPr lang="en-US" sz="1200" b="1" dirty="0">
                <a:latin typeface="Courier New" panose="02070309020205020404" pitchFamily="49" charset="0"/>
                <a:cs typeface="Courier New" panose="02070309020205020404" pitchFamily="49" charset="0"/>
              </a:rPr>
              <a:t>=size(info.optodes.dpos3,1);</a:t>
            </a:r>
          </a:p>
          <a:p>
            <a:r>
              <a:rPr lang="en-US" sz="1200" b="1" dirty="0">
                <a:latin typeface="Courier New" panose="02070309020205020404" pitchFamily="49" charset="0"/>
                <a:cs typeface="Courier New" panose="02070309020205020404" pitchFamily="49" charset="0"/>
              </a:rPr>
              <a:t>rad=info;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=cat(1,repmat([1,0,0],Ns,1),</a:t>
            </a:r>
            <a:r>
              <a:rPr lang="en-US" sz="1200" b="1" dirty="0" err="1">
                <a:latin typeface="Courier New" panose="02070309020205020404" pitchFamily="49" charset="0"/>
                <a:cs typeface="Courier New" panose="02070309020205020404" pitchFamily="49" charset="0"/>
              </a:rPr>
              <a:t>repmat</a:t>
            </a:r>
            <a:r>
              <a:rPr lang="en-US" sz="1200" b="1" dirty="0">
                <a:latin typeface="Courier New" panose="02070309020205020404" pitchFamily="49" charset="0"/>
                <a:cs typeface="Courier New" panose="02070309020205020404" pitchFamily="49" charset="0"/>
              </a:rPr>
              <a:t>([0,0,1],Nd,1));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(1,:) = [1 0.4 0.6]; </a:t>
            </a:r>
            <a:r>
              <a:rPr lang="en-US" sz="1200" b="1" dirty="0">
                <a:solidFill>
                  <a:srgbClr val="228B22"/>
                </a:solidFill>
                <a:latin typeface="Courier New" panose="02070309020205020404" pitchFamily="49" charset="0"/>
              </a:rPr>
              <a:t>%pink for s1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(Ns+1,:) = [0.3010, 0.7450, 0.9330]; </a:t>
            </a:r>
            <a:r>
              <a:rPr lang="en-US" sz="1200" b="1" dirty="0">
                <a:solidFill>
                  <a:srgbClr val="228B22"/>
                </a:solidFill>
                <a:latin typeface="Courier New" panose="02070309020205020404" pitchFamily="49" charset="0"/>
              </a:rPr>
              <a:t>%light blue for d1</a:t>
            </a:r>
          </a:p>
          <a:p>
            <a:r>
              <a:rPr lang="en-US" sz="1200" b="1" dirty="0" err="1">
                <a:latin typeface="Courier New" panose="02070309020205020404" pitchFamily="49" charset="0"/>
                <a:cs typeface="Courier New" panose="02070309020205020404" pitchFamily="49" charset="0"/>
              </a:rPr>
              <a:t>paramsFoci.radius</a:t>
            </a:r>
            <a:r>
              <a:rPr lang="en-US" sz="1200" b="1" dirty="0">
                <a:latin typeface="Courier New" panose="02070309020205020404" pitchFamily="49" charset="0"/>
                <a:cs typeface="Courier New" panose="02070309020205020404" pitchFamily="49" charset="0"/>
              </a:rPr>
              <a:t> = 2; </a:t>
            </a:r>
            <a:r>
              <a:rPr lang="en-US" sz="1200" b="1" dirty="0">
                <a:solidFill>
                  <a:srgbClr val="228B22"/>
                </a:solidFill>
                <a:latin typeface="Courier New" panose="02070309020205020404" pitchFamily="49" charset="0"/>
              </a:rPr>
              <a:t>%set radius of spheres to 2</a:t>
            </a:r>
            <a:endParaRPr lang="en-US" sz="1200" b="1" dirty="0">
              <a:latin typeface="Courier New" panose="02070309020205020404" pitchFamily="49" charset="0"/>
              <a:cs typeface="Courier New" panose="02070309020205020404" pitchFamily="49" charset="0"/>
            </a:endParaRPr>
          </a:p>
          <a:p>
            <a:endParaRPr lang="en-US" sz="1200" dirty="0"/>
          </a:p>
          <a:p>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p>
          <a:p>
            <a:r>
              <a:rPr lang="en-US" sz="1200" b="1" dirty="0" err="1">
                <a:latin typeface="Courier New" panose="02070309020205020404" pitchFamily="49" charset="0"/>
                <a:cs typeface="Courier New" panose="02070309020205020404" pitchFamily="49" charset="0"/>
              </a:rPr>
              <a:t>PlotCap</a:t>
            </a:r>
            <a:r>
              <a:rPr lang="en-US" sz="1200" b="1" dirty="0">
                <a:latin typeface="Courier New" panose="02070309020205020404" pitchFamily="49" charset="0"/>
                <a:cs typeface="Courier New" panose="02070309020205020404" pitchFamily="49" charset="0"/>
              </a:rPr>
              <a:t>(info)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meshLD,pM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view([135,30])</a:t>
            </a: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25" name="Picture 24">
            <a:extLst>
              <a:ext uri="{FF2B5EF4-FFF2-40B4-BE49-F238E27FC236}">
                <a16:creationId xmlns:a16="http://schemas.microsoft.com/office/drawing/2014/main" id="{9F283B64-43D5-9E1C-6B26-A1F46A09F1D8}"/>
              </a:ext>
            </a:extLst>
          </p:cNvPr>
          <p:cNvPicPr>
            <a:picLocks noChangeAspect="1"/>
          </p:cNvPicPr>
          <p:nvPr/>
        </p:nvPicPr>
        <p:blipFill>
          <a:blip r:embed="rId2"/>
          <a:stretch>
            <a:fillRect/>
          </a:stretch>
        </p:blipFill>
        <p:spPr>
          <a:xfrm>
            <a:off x="1" y="4935895"/>
            <a:ext cx="3679082" cy="1917488"/>
          </a:xfrm>
          <a:prstGeom prst="rect">
            <a:avLst/>
          </a:prstGeom>
        </p:spPr>
      </p:pic>
      <p:pic>
        <p:nvPicPr>
          <p:cNvPr id="27" name="Picture 26">
            <a:extLst>
              <a:ext uri="{FF2B5EF4-FFF2-40B4-BE49-F238E27FC236}">
                <a16:creationId xmlns:a16="http://schemas.microsoft.com/office/drawing/2014/main" id="{4785297D-7617-7657-8337-115683799242}"/>
              </a:ext>
            </a:extLst>
          </p:cNvPr>
          <p:cNvPicPr>
            <a:picLocks noChangeAspect="1"/>
          </p:cNvPicPr>
          <p:nvPr/>
        </p:nvPicPr>
        <p:blipFill>
          <a:blip r:embed="rId3"/>
          <a:stretch>
            <a:fillRect/>
          </a:stretch>
        </p:blipFill>
        <p:spPr>
          <a:xfrm>
            <a:off x="3811254" y="4965575"/>
            <a:ext cx="3158714" cy="1887807"/>
          </a:xfrm>
          <a:prstGeom prst="rect">
            <a:avLst/>
          </a:prstGeom>
        </p:spPr>
      </p:pic>
      <p:pic>
        <p:nvPicPr>
          <p:cNvPr id="28" name="Picture 27">
            <a:extLst>
              <a:ext uri="{FF2B5EF4-FFF2-40B4-BE49-F238E27FC236}">
                <a16:creationId xmlns:a16="http://schemas.microsoft.com/office/drawing/2014/main" id="{C2DF1257-06C1-1452-AEC7-293E35D12C98}"/>
              </a:ext>
            </a:extLst>
          </p:cNvPr>
          <p:cNvPicPr>
            <a:picLocks noChangeAspect="1"/>
          </p:cNvPicPr>
          <p:nvPr/>
        </p:nvPicPr>
        <p:blipFill>
          <a:blip r:embed="rId4"/>
          <a:stretch>
            <a:fillRect/>
          </a:stretch>
        </p:blipFill>
        <p:spPr>
          <a:xfrm>
            <a:off x="8826759" y="4072598"/>
            <a:ext cx="3365241" cy="2785401"/>
          </a:xfrm>
          <a:prstGeom prst="rect">
            <a:avLst/>
          </a:prstGeom>
        </p:spPr>
      </p:pic>
      <p:cxnSp>
        <p:nvCxnSpPr>
          <p:cNvPr id="7" name="Straight Arrow Connector 6">
            <a:extLst>
              <a:ext uri="{FF2B5EF4-FFF2-40B4-BE49-F238E27FC236}">
                <a16:creationId xmlns:a16="http://schemas.microsoft.com/office/drawing/2014/main" id="{A68E3305-5CA4-AC12-9917-F66D067434E1}"/>
              </a:ext>
            </a:extLst>
          </p:cNvPr>
          <p:cNvCxnSpPr>
            <a:cxnSpLocks/>
          </p:cNvCxnSpPr>
          <p:nvPr/>
        </p:nvCxnSpPr>
        <p:spPr>
          <a:xfrm>
            <a:off x="7124700" y="4750111"/>
            <a:ext cx="3981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2971056-A094-811C-02D9-48E7DDD336E3}"/>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3510298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pic>
        <p:nvPicPr>
          <p:cNvPr id="25" name="Picture 24">
            <a:extLst>
              <a:ext uri="{FF2B5EF4-FFF2-40B4-BE49-F238E27FC236}">
                <a16:creationId xmlns:a16="http://schemas.microsoft.com/office/drawing/2014/main" id="{64523296-9DEE-A652-845D-43A90C8B8CCC}"/>
              </a:ext>
            </a:extLst>
          </p:cNvPr>
          <p:cNvPicPr>
            <a:picLocks noChangeAspect="1"/>
          </p:cNvPicPr>
          <p:nvPr/>
        </p:nvPicPr>
        <p:blipFill>
          <a:blip r:embed="rId2"/>
          <a:stretch>
            <a:fillRect/>
          </a:stretch>
        </p:blipFill>
        <p:spPr>
          <a:xfrm>
            <a:off x="6904653" y="3087917"/>
            <a:ext cx="5287347" cy="3786207"/>
          </a:xfrm>
          <a:prstGeom prst="rect">
            <a:avLst/>
          </a:prstGeom>
        </p:spPr>
      </p:pic>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1153749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6" name="Picture 5">
            <a:extLst>
              <a:ext uri="{FF2B5EF4-FFF2-40B4-BE49-F238E27FC236}">
                <a16:creationId xmlns:a16="http://schemas.microsoft.com/office/drawing/2014/main" id="{AA672031-243F-6409-5F56-8A51396DDAE4}"/>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5" name="Slide Number Placeholder 4">
            <a:extLst>
              <a:ext uri="{FF2B5EF4-FFF2-40B4-BE49-F238E27FC236}">
                <a16:creationId xmlns:a16="http://schemas.microsoft.com/office/drawing/2014/main" id="{2F11988E-CE8B-7AC6-3CE0-0DF69CF11631}"/>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3529757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47FBBA-776F-3FF5-06C5-FF63BDD962D7}"/>
              </a:ext>
            </a:extLst>
          </p:cNvPr>
          <p:cNvPicPr>
            <a:picLocks noChangeAspect="1"/>
          </p:cNvPicPr>
          <p:nvPr/>
        </p:nvPicPr>
        <p:blipFill>
          <a:blip r:embed="rId3"/>
          <a:stretch>
            <a:fillRect/>
          </a:stretch>
        </p:blipFill>
        <p:spPr>
          <a:xfrm>
            <a:off x="5683072" y="2197032"/>
            <a:ext cx="6508928" cy="466096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locate the pad</a:t>
            </a:r>
          </a:p>
          <a:p>
            <a:pPr lvl="1"/>
            <a:r>
              <a:rPr lang="en-US" b="1" dirty="0">
                <a:latin typeface="Arial" panose="020B0604020202020204" pitchFamily="34" charset="0"/>
                <a:cs typeface="Arial" panose="020B0604020202020204" pitchFamily="34" charset="0"/>
              </a:rPr>
              <a:t>The pad is the grid comprised of red and blue spheres</a:t>
            </a:r>
          </a:p>
          <a:p>
            <a:pPr lvl="1"/>
            <a:r>
              <a:rPr lang="en-US" b="1" dirty="0">
                <a:latin typeface="Arial" panose="020B0604020202020204" pitchFamily="34" charset="0"/>
                <a:cs typeface="Arial" panose="020B0604020202020204" pitchFamily="34" charset="0"/>
              </a:rPr>
              <a:t>Sometimes the pad may be sitting inside of the mesh upon startup</a:t>
            </a:r>
          </a:p>
          <a:p>
            <a:r>
              <a:rPr lang="en-US" b="1" dirty="0">
                <a:latin typeface="Arial" panose="020B0604020202020204" pitchFamily="34" charset="0"/>
                <a:cs typeface="Arial" panose="020B0604020202020204" pitchFamily="34" charset="0"/>
              </a:rPr>
              <a:t>Use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08432" y="2197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CAD9E7F-76AA-B852-18EB-D0BD4396968C}"/>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262605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C554B-75BA-419F-0BA9-E925A6B63D89}"/>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Arial" panose="020B0604020202020204" pitchFamily="34" charset="0"/>
                <a:cs typeface="Arial" panose="020B0604020202020204" pitchFamily="34" charset="0"/>
              </a:rPr>
              <a:t>Reset the pad to behind the head to visualize it</a:t>
            </a:r>
          </a:p>
          <a:p>
            <a:pPr lvl="1"/>
            <a:r>
              <a:rPr lang="en-US" b="1" dirty="0">
                <a:latin typeface="Arial" panose="020B0604020202020204" pitchFamily="34" charset="0"/>
                <a:cs typeface="Arial" panose="020B0604020202020204" pitchFamily="34" charset="0"/>
              </a:rPr>
              <a:t>This is a visual pad, and covers the occipital lobe and sits on the posterior surface of the mesh</a:t>
            </a:r>
          </a:p>
          <a:p>
            <a:r>
              <a:rPr lang="en-US" b="1" dirty="0">
                <a:latin typeface="Arial" panose="020B0604020202020204" pitchFamily="34" charset="0"/>
                <a:cs typeface="Arial" panose="020B0604020202020204" pitchFamily="34" charset="0"/>
              </a:rPr>
              <a:t>Notice that the values changed for dx,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These are the changes in x, y, and z from the original position of the pad when Hummingbird was initialized</a:t>
            </a:r>
          </a:p>
          <a:p>
            <a:pPr lvl="1"/>
            <a:r>
              <a:rPr lang="en-US" b="1" dirty="0">
                <a:latin typeface="Arial" panose="020B0604020202020204" pitchFamily="34" charset="0"/>
                <a:cs typeface="Arial" panose="020B0604020202020204" pitchFamily="34" charset="0"/>
              </a:rPr>
              <a:t>Let’s reset the view and begin to line up the mesh</a:t>
            </a:r>
          </a:p>
        </p:txBody>
      </p:sp>
      <p:sp>
        <p:nvSpPr>
          <p:cNvPr id="3" name="Rectangle 2">
            <a:extLst>
              <a:ext uri="{FF2B5EF4-FFF2-40B4-BE49-F238E27FC236}">
                <a16:creationId xmlns:a16="http://schemas.microsoft.com/office/drawing/2014/main" id="{D9C0EF3E-865C-EB39-2EB9-C0496548C5EC}"/>
              </a:ext>
            </a:extLst>
          </p:cNvPr>
          <p:cNvSpPr/>
          <p:nvPr/>
        </p:nvSpPr>
        <p:spPr>
          <a:xfrm>
            <a:off x="5900286" y="5899691"/>
            <a:ext cx="1655546" cy="23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BDD3D48-ECAA-E73B-55C1-4B21682D41C0}"/>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1605754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Hit “XZ View” to return to the initial view, which covers the back of the mesh</a:t>
            </a:r>
          </a:p>
          <a:p>
            <a:r>
              <a:rPr lang="en-US" b="1" dirty="0">
                <a:latin typeface="Arial" panose="020B0604020202020204" pitchFamily="34" charset="0"/>
                <a:cs typeface="Arial" panose="020B0604020202020204" pitchFamily="34" charset="0"/>
              </a:rPr>
              <a:t>Now, lets rotate the pad so we can line it up</a:t>
            </a:r>
          </a:p>
        </p:txBody>
      </p:sp>
      <p:pic>
        <p:nvPicPr>
          <p:cNvPr id="6" name="Picture 5">
            <a:extLst>
              <a:ext uri="{FF2B5EF4-FFF2-40B4-BE49-F238E27FC236}">
                <a16:creationId xmlns:a16="http://schemas.microsoft.com/office/drawing/2014/main" id="{54541099-5291-8137-3F93-BC3C41DF8CA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10" name="Rectangle 9">
            <a:extLst>
              <a:ext uri="{FF2B5EF4-FFF2-40B4-BE49-F238E27FC236}">
                <a16:creationId xmlns:a16="http://schemas.microsoft.com/office/drawing/2014/main" id="{0E9FEBAD-EF1F-66A1-B496-E24B8043FDD1}"/>
              </a:ext>
            </a:extLst>
          </p:cNvPr>
          <p:cNvSpPr/>
          <p:nvPr/>
        </p:nvSpPr>
        <p:spPr>
          <a:xfrm>
            <a:off x="7889746" y="2194255"/>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716B31E-EABD-D1A6-1150-F4FB10ED4D9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86826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9" name="Picture 18">
            <a:extLst>
              <a:ext uri="{FF2B5EF4-FFF2-40B4-BE49-F238E27FC236}">
                <a16:creationId xmlns:a16="http://schemas.microsoft.com/office/drawing/2014/main" id="{853758C7-5097-464F-48B1-BA6260CB1FED}"/>
              </a:ext>
            </a:extLst>
          </p:cNvPr>
          <p:cNvPicPr>
            <a:picLocks noChangeAspect="1"/>
          </p:cNvPicPr>
          <p:nvPr/>
        </p:nvPicPr>
        <p:blipFill>
          <a:blip r:embed="rId4"/>
          <a:stretch>
            <a:fillRect/>
          </a:stretch>
        </p:blipFill>
        <p:spPr>
          <a:xfrm>
            <a:off x="6096000" y="2487995"/>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Arial" panose="020B0604020202020204" pitchFamily="34" charset="0"/>
                <a:cs typeface="Arial" panose="020B0604020202020204" pitchFamily="34" charset="0"/>
              </a:rPr>
              <a:t>Rotate the pad by modifying,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dyTh</a:t>
            </a:r>
            <a:r>
              <a:rPr lang="en-US" b="1" dirty="0">
                <a:latin typeface="Arial" panose="020B0604020202020204" pitchFamily="34" charset="0"/>
                <a:cs typeface="Arial" panose="020B0604020202020204" pitchFamily="34" charset="0"/>
              </a:rPr>
              <a:t>, or </a:t>
            </a:r>
            <a:r>
              <a:rPr lang="en-US" b="1" dirty="0" err="1">
                <a:latin typeface="Arial" panose="020B0604020202020204" pitchFamily="34" charset="0"/>
                <a:cs typeface="Arial" panose="020B0604020202020204" pitchFamily="34" charset="0"/>
              </a:rPr>
              <a:t>dzTh</a:t>
            </a:r>
            <a:r>
              <a:rPr lang="en-US" b="1" dirty="0">
                <a:latin typeface="Arial" panose="020B0604020202020204" pitchFamily="34" charset="0"/>
                <a:cs typeface="Arial" panose="020B0604020202020204" pitchFamily="34" charset="0"/>
              </a:rPr>
              <a:t> with the angle IN DEGREES that you want to rotate the pad by</a:t>
            </a:r>
          </a:p>
          <a:p>
            <a:pPr lvl="1"/>
            <a:r>
              <a:rPr lang="en-US" b="1" dirty="0">
                <a:latin typeface="Arial" panose="020B0604020202020204" pitchFamily="34" charset="0"/>
                <a:cs typeface="Arial" panose="020B0604020202020204" pitchFamily="34" charset="0"/>
              </a:rPr>
              <a:t>Here we rotated the pad around the x axis by 90 degrees,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 -90</a:t>
            </a:r>
          </a:p>
          <a:p>
            <a:pPr lvl="1"/>
            <a:r>
              <a:rPr lang="en-US" b="1" dirty="0">
                <a:latin typeface="Arial" panose="020B0604020202020204" pitchFamily="34" charset="0"/>
                <a:cs typeface="Arial" panose="020B0604020202020204" pitchFamily="34" charset="0"/>
              </a:rPr>
              <a:t>Hit “Update Figure” to update the grid’s orientation</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a:p>
            <a:r>
              <a:rPr lang="en-US" b="1" dirty="0">
                <a:latin typeface="Arial" panose="020B0604020202020204" pitchFamily="34" charset="0"/>
                <a:cs typeface="Arial" panose="020B0604020202020204" pitchFamily="34" charset="0"/>
              </a:rPr>
              <a:t>Additionally, the “View SD Labels” button will switch the pad from spheres to SD numbers which makes verifying against the layout visualization easier</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11429"/>
            <a:ext cx="3190815" cy="8594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11429"/>
            <a:ext cx="3299860" cy="112675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1268AEF7-CFF0-8403-564B-6E5ADC8057FA}"/>
              </a:ext>
            </a:extLst>
          </p:cNvPr>
          <p:cNvSpPr/>
          <p:nvPr/>
        </p:nvSpPr>
        <p:spPr>
          <a:xfrm>
            <a:off x="7105920" y="3604760"/>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73CD80-4D49-610E-D832-9D0DFFA5F147}"/>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71761A-F065-6575-3E03-28AD777C583F}"/>
              </a:ext>
            </a:extLst>
          </p:cNvPr>
          <p:cNvSpPr/>
          <p:nvPr/>
        </p:nvSpPr>
        <p:spPr>
          <a:xfrm>
            <a:off x="8952277"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1DE8DB2-3C0F-DC56-C3BA-E1C6CE1B0766}"/>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141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a16="http://schemas.microsoft.com/office/drawing/2014/main" id="{F4D1B9AA-A622-CED8-DA36-790868A9DF23}"/>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5" name="Picture 14">
            <a:extLst>
              <a:ext uri="{FF2B5EF4-FFF2-40B4-BE49-F238E27FC236}">
                <a16:creationId xmlns:a16="http://schemas.microsoft.com/office/drawing/2014/main" id="{2297AF9E-C4C7-408C-7A1C-F9CD98D8D792}"/>
              </a:ext>
            </a:extLst>
          </p:cNvPr>
          <p:cNvPicPr>
            <a:picLocks noChangeAspect="1"/>
          </p:cNvPicPr>
          <p:nvPr/>
        </p:nvPicPr>
        <p:blipFill>
          <a:blip r:embed="rId4"/>
          <a:stretch>
            <a:fillRect/>
          </a:stretch>
        </p:blipFill>
        <p:spPr>
          <a:xfrm>
            <a:off x="6096000" y="2489829"/>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Arial" panose="020B0604020202020204" pitchFamily="34" charset="0"/>
                <a:cs typeface="Arial" panose="020B0604020202020204" pitchFamily="34" charset="0"/>
              </a:rPr>
              <a:t>After hitting the “View SD Labels” button, the grid will show up as numbers instead of spheres</a:t>
            </a:r>
          </a:p>
          <a:p>
            <a:pPr lvl="1"/>
            <a:r>
              <a:rPr lang="en-US" b="1" dirty="0">
                <a:latin typeface="Arial" panose="020B0604020202020204" pitchFamily="34" charset="0"/>
                <a:cs typeface="Arial" panose="020B0604020202020204" pitchFamily="34" charset="0"/>
              </a:rPr>
              <a:t>Also, the button will change to say “View SD Spheres”</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25231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6926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64989"/>
            <a:ext cx="3190815" cy="80585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64989"/>
            <a:ext cx="3299860" cy="107319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E66FB10D-D90C-8FAF-E58C-6D1251FED784}"/>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1448694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5E2C8A-7AD6-2BD3-DB7D-FA424E5F676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Adjust the “Scale” to change the distance between optodes</a:t>
            </a:r>
          </a:p>
          <a:p>
            <a:r>
              <a:rPr lang="en-US" b="1" dirty="0">
                <a:latin typeface="Arial" panose="020B0604020202020204" pitchFamily="34" charset="0"/>
                <a:cs typeface="Arial" panose="020B0604020202020204" pitchFamily="34" charset="0"/>
              </a:rPr>
              <a:t>Recommended Scale = 1.1</a:t>
            </a:r>
          </a:p>
          <a:p>
            <a:r>
              <a:rPr lang="en-US" b="1" dirty="0">
                <a:latin typeface="Arial" panose="020B0604020202020204" pitchFamily="34" charset="0"/>
                <a:cs typeface="Arial" panose="020B0604020202020204" pitchFamily="34" charset="0"/>
              </a:rPr>
              <a:t>Hit “Update Figure” after setting the scale</a:t>
            </a:r>
          </a:p>
        </p:txBody>
      </p:sp>
      <p:sp>
        <p:nvSpPr>
          <p:cNvPr id="11" name="Rectangle 10">
            <a:extLst>
              <a:ext uri="{FF2B5EF4-FFF2-40B4-BE49-F238E27FC236}">
                <a16:creationId xmlns:a16="http://schemas.microsoft.com/office/drawing/2014/main" id="{FAF13E4F-6865-E014-9D33-0EA53211DC1D}"/>
              </a:ext>
            </a:extLst>
          </p:cNvPr>
          <p:cNvSpPr/>
          <p:nvPr/>
        </p:nvSpPr>
        <p:spPr>
          <a:xfrm>
            <a:off x="5861786" y="4236017"/>
            <a:ext cx="1742174"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1E38EF-3702-81B8-E322-F3F0F4B0C9D3}"/>
              </a:ext>
            </a:extLst>
          </p:cNvPr>
          <p:cNvSpPr/>
          <p:nvPr/>
        </p:nvSpPr>
        <p:spPr>
          <a:xfrm>
            <a:off x="8765668" y="6370153"/>
            <a:ext cx="1255409"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DEF64F0-AAE6-264F-3F95-1F98B39F9702}"/>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2340067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2571F6-37C2-7A8F-C486-7438B1A98F0F}"/>
              </a:ext>
            </a:extLst>
          </p:cNvPr>
          <p:cNvPicPr>
            <a:picLocks noChangeAspect="1"/>
          </p:cNvPicPr>
          <p:nvPr/>
        </p:nvPicPr>
        <p:blipFill>
          <a:blip r:embed="rId3"/>
          <a:stretch>
            <a:fillRect/>
          </a:stretch>
        </p:blipFill>
        <p:spPr>
          <a:xfrm>
            <a:off x="5707780" y="2225010"/>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The bottom row of optodes should line up with the very top of the ear.</a:t>
            </a:r>
          </a:p>
          <a:p>
            <a:r>
              <a:rPr lang="en-US" b="1" dirty="0">
                <a:latin typeface="Arial" panose="020B0604020202020204" pitchFamily="34" charset="0"/>
                <a:cs typeface="Arial" panose="020B0604020202020204" pitchFamily="34" charset="0"/>
              </a:rPr>
              <a:t>Adjust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to do this</a:t>
            </a:r>
          </a:p>
          <a:p>
            <a:pPr lvl="1"/>
            <a:r>
              <a:rPr lang="en-US" b="1" dirty="0">
                <a:latin typeface="Arial" panose="020B0604020202020204" pitchFamily="34" charset="0"/>
                <a:cs typeface="Arial" panose="020B0604020202020204" pitchFamily="34" charset="0"/>
              </a:rPr>
              <a:t>Changed from -70.32 to -60.32</a:t>
            </a:r>
          </a:p>
          <a:p>
            <a:r>
              <a:rPr lang="en-US" b="1" dirty="0">
                <a:latin typeface="Arial" panose="020B0604020202020204" pitchFamily="34" charset="0"/>
                <a:cs typeface="Arial" panose="020B0604020202020204" pitchFamily="34" charset="0"/>
              </a:rPr>
              <a:t>Hit “Update Figure” after adjusting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AF13E4F-6865-E014-9D33-0EA53211DC1D}"/>
              </a:ext>
            </a:extLst>
          </p:cNvPr>
          <p:cNvSpPr/>
          <p:nvPr/>
        </p:nvSpPr>
        <p:spPr>
          <a:xfrm>
            <a:off x="5962261" y="3946849"/>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D72FB3-C7E6-98AE-3C32-686613C79163}"/>
              </a:ext>
            </a:extLst>
          </p:cNvPr>
          <p:cNvSpPr/>
          <p:nvPr/>
        </p:nvSpPr>
        <p:spPr>
          <a:xfrm>
            <a:off x="8793654"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CEB5B4-A3AA-2A1F-4206-1EA99BFADDB5}"/>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2163842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7A6A49-2D2F-2B4C-D060-0B85DC86FA8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to “YZ view”</a:t>
            </a:r>
          </a:p>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p:txBody>
      </p:sp>
      <p:sp>
        <p:nvSpPr>
          <p:cNvPr id="8" name="Rectangle 7">
            <a:extLst>
              <a:ext uri="{FF2B5EF4-FFF2-40B4-BE49-F238E27FC236}">
                <a16:creationId xmlns:a16="http://schemas.microsoft.com/office/drawing/2014/main" id="{807F19A3-88DD-8715-719A-8F162C24FA3F}"/>
              </a:ext>
            </a:extLst>
          </p:cNvPr>
          <p:cNvSpPr/>
          <p:nvPr/>
        </p:nvSpPr>
        <p:spPr>
          <a:xfrm>
            <a:off x="9151723"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4201B3F-2F72-5C4B-B70C-EF36C89B2341}"/>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3260915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969C51-EF3F-FB1A-7C84-76C5F610FEB3}"/>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983370"/>
          </a:xfrm>
        </p:spPr>
        <p:txBody>
          <a:bodyPr>
            <a:normAutofit lnSpcReduction="10000"/>
          </a:bodyPr>
          <a:lstStyle/>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a:p>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changed from -147.9 to -120.9</a:t>
            </a:r>
          </a:p>
          <a:p>
            <a:r>
              <a:rPr lang="en-US" b="1" dirty="0">
                <a:latin typeface="Arial" panose="020B0604020202020204" pitchFamily="34" charset="0"/>
                <a:cs typeface="Arial" panose="020B0604020202020204" pitchFamily="34" charset="0"/>
              </a:rPr>
              <a:t>Remember to hit “Update Figure” after changing </a:t>
            </a:r>
            <a:r>
              <a:rPr lang="en-US" b="1" dirty="0" err="1">
                <a:latin typeface="Arial" panose="020B0604020202020204" pitchFamily="34" charset="0"/>
                <a:cs typeface="Arial" panose="020B0604020202020204" pitchFamily="34" charset="0"/>
              </a:rPr>
              <a:t>dy</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visualize in XY view one more time to check the distance</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9488D6C-1EDB-9789-13E7-1D0BD89110E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856729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D105CA-960C-5FC2-6B40-F1A5D4A0BCD7}"/>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One last visualization check</a:t>
            </a:r>
          </a:p>
          <a:p>
            <a:pPr lvl="1"/>
            <a:r>
              <a:rPr lang="en-US" b="1" dirty="0">
                <a:latin typeface="Arial" panose="020B0604020202020204" pitchFamily="34" charset="0"/>
                <a:cs typeface="Arial" panose="020B0604020202020204" pitchFamily="34" charset="0"/>
              </a:rPr>
              <a:t>Hit “XY View”</a:t>
            </a:r>
          </a:p>
          <a:p>
            <a:r>
              <a:rPr lang="en-US" b="1" dirty="0">
                <a:latin typeface="Arial" panose="020B0604020202020204" pitchFamily="34" charset="0"/>
                <a:cs typeface="Arial" panose="020B0604020202020204" pitchFamily="34" charset="0"/>
              </a:rPr>
              <a:t>We can move the pad slightly closer. Let’s adjust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one last time</a:t>
            </a:r>
          </a:p>
        </p:txBody>
      </p:sp>
      <p:sp>
        <p:nvSpPr>
          <p:cNvPr id="8" name="Rectangle 7">
            <a:extLst>
              <a:ext uri="{FF2B5EF4-FFF2-40B4-BE49-F238E27FC236}">
                <a16:creationId xmlns:a16="http://schemas.microsoft.com/office/drawing/2014/main" id="{807F19A3-88DD-8715-719A-8F162C24FA3F}"/>
              </a:ext>
            </a:extLst>
          </p:cNvPr>
          <p:cNvSpPr/>
          <p:nvPr/>
        </p:nvSpPr>
        <p:spPr>
          <a:xfrm>
            <a:off x="8525980"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7FDAE41-2557-4AE8-64C9-A4B485BAE17C}"/>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86879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4102C7-A5C5-3C0C-DBE3-12001DA68AA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Dy changed from -120.9 to -115.9</a:t>
            </a:r>
          </a:p>
          <a:p>
            <a:pPr lvl="1"/>
            <a:r>
              <a:rPr lang="en-US" b="1" dirty="0">
                <a:latin typeface="Arial" panose="020B0604020202020204" pitchFamily="34" charset="0"/>
                <a:cs typeface="Arial" panose="020B0604020202020204" pitchFamily="34" charset="0"/>
              </a:rPr>
              <a:t>Remember to hit “Update Figure” afterwards</a:t>
            </a:r>
          </a:p>
          <a:p>
            <a:r>
              <a:rPr lang="en-US" b="1" dirty="0">
                <a:latin typeface="Arial" panose="020B0604020202020204" pitchFamily="34" charset="0"/>
                <a:cs typeface="Arial" panose="020B0604020202020204" pitchFamily="34" charset="0"/>
              </a:rPr>
              <a:t>Looks good! Now time to relax the grid onto the mesh</a:t>
            </a:r>
          </a:p>
          <a:p>
            <a:r>
              <a:rPr lang="en-US" b="1" dirty="0">
                <a:latin typeface="Arial" panose="020B0604020202020204" pitchFamily="34" charset="0"/>
                <a:cs typeface="Arial" panose="020B0604020202020204" pitchFamily="34" charset="0"/>
              </a:rPr>
              <a:t>Hit the “Relax Mesh” button</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28581A-7ABC-093D-385D-CCBC55BD1347}"/>
              </a:ext>
            </a:extLst>
          </p:cNvPr>
          <p:cNvCxnSpPr>
            <a:cxnSpLocks/>
          </p:cNvCxnSpPr>
          <p:nvPr/>
        </p:nvCxnSpPr>
        <p:spPr>
          <a:xfrm>
            <a:off x="4219575" y="3697059"/>
            <a:ext cx="5935078" cy="2699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89211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E141D2-D2DF-8409-7AA8-7518837B57BA}"/>
              </a:ext>
            </a:extLst>
          </p:cNvPr>
          <p:cNvPicPr>
            <a:picLocks noChangeAspect="1"/>
          </p:cNvPicPr>
          <p:nvPr/>
        </p:nvPicPr>
        <p:blipFill>
          <a:blip r:embed="rId3"/>
          <a:stretch>
            <a:fillRect/>
          </a:stretch>
        </p:blipFill>
        <p:spPr>
          <a:xfrm>
            <a:off x="6072543" y="2475928"/>
            <a:ext cx="6119457" cy="4382072"/>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266333"/>
          </a:xfrm>
        </p:spPr>
        <p:txBody>
          <a:bodyPr>
            <a:normAutofit/>
          </a:bodyPr>
          <a:lstStyle/>
          <a:p>
            <a:r>
              <a:rPr lang="en-US" b="1" dirty="0">
                <a:latin typeface="Arial" panose="020B0604020202020204" pitchFamily="34" charset="0"/>
                <a:cs typeface="Arial" panose="020B0604020202020204" pitchFamily="34" charset="0"/>
              </a:rPr>
              <a:t>After hitting “Relax Mesh”, confirm that you want to use the current scale parameter</a:t>
            </a:r>
          </a:p>
          <a:p>
            <a:r>
              <a:rPr lang="en-US" b="1" dirty="0">
                <a:latin typeface="Arial" panose="020B0604020202020204" pitchFamily="34" charset="0"/>
                <a:cs typeface="Arial" panose="020B0604020202020204" pitchFamily="34" charset="0"/>
              </a:rPr>
              <a:t>Current scale parameter = 1.1</a:t>
            </a:r>
          </a:p>
          <a:p>
            <a:r>
              <a:rPr lang="en-US" b="1" dirty="0">
                <a:latin typeface="Arial" panose="020B0604020202020204" pitchFamily="34" charset="0"/>
                <a:cs typeface="Arial" panose="020B0604020202020204" pitchFamily="34" charset="0"/>
              </a:rPr>
              <a:t>After hitting “Done”, the below two figures will pop up and start to update</a:t>
            </a:r>
          </a:p>
          <a:p>
            <a:r>
              <a:rPr lang="en-US" b="1" dirty="0">
                <a:latin typeface="Arial" panose="020B0604020202020204" pitchFamily="34" charset="0"/>
                <a:cs typeface="Arial" panose="020B0604020202020204" pitchFamily="34" charset="0"/>
              </a:rPr>
              <a:t>Hummingbird is now relaxing the optodes onto the mesh</a:t>
            </a:r>
          </a:p>
        </p:txBody>
      </p:sp>
      <p:sp>
        <p:nvSpPr>
          <p:cNvPr id="8" name="Rectangle 7">
            <a:extLst>
              <a:ext uri="{FF2B5EF4-FFF2-40B4-BE49-F238E27FC236}">
                <a16:creationId xmlns:a16="http://schemas.microsoft.com/office/drawing/2014/main" id="{807F19A3-88DD-8715-719A-8F162C24FA3F}"/>
              </a:ext>
            </a:extLst>
          </p:cNvPr>
          <p:cNvSpPr/>
          <p:nvPr/>
        </p:nvSpPr>
        <p:spPr>
          <a:xfrm>
            <a:off x="8762999" y="4991100"/>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B170A3-175D-3CDB-5538-F997206EB626}"/>
              </a:ext>
            </a:extLst>
          </p:cNvPr>
          <p:cNvSpPr/>
          <p:nvPr/>
        </p:nvSpPr>
        <p:spPr>
          <a:xfrm>
            <a:off x="6249931" y="4410076"/>
            <a:ext cx="158824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D26B460-B34E-1735-EB9C-67F9E35DC351}"/>
              </a:ext>
            </a:extLst>
          </p:cNvPr>
          <p:cNvPicPr>
            <a:picLocks noChangeAspect="1"/>
          </p:cNvPicPr>
          <p:nvPr/>
        </p:nvPicPr>
        <p:blipFill>
          <a:blip r:embed="rId4"/>
          <a:stretch>
            <a:fillRect/>
          </a:stretch>
        </p:blipFill>
        <p:spPr>
          <a:xfrm>
            <a:off x="0" y="4619626"/>
            <a:ext cx="2717787" cy="2234255"/>
          </a:xfrm>
          <a:prstGeom prst="rect">
            <a:avLst/>
          </a:prstGeom>
        </p:spPr>
      </p:pic>
      <p:pic>
        <p:nvPicPr>
          <p:cNvPr id="15" name="Picture 14">
            <a:extLst>
              <a:ext uri="{FF2B5EF4-FFF2-40B4-BE49-F238E27FC236}">
                <a16:creationId xmlns:a16="http://schemas.microsoft.com/office/drawing/2014/main" id="{498B5146-2E97-B099-B556-7F7787341858}"/>
              </a:ext>
            </a:extLst>
          </p:cNvPr>
          <p:cNvPicPr>
            <a:picLocks noChangeAspect="1"/>
          </p:cNvPicPr>
          <p:nvPr/>
        </p:nvPicPr>
        <p:blipFill>
          <a:blip r:embed="rId5"/>
          <a:stretch>
            <a:fillRect/>
          </a:stretch>
        </p:blipFill>
        <p:spPr>
          <a:xfrm>
            <a:off x="3003377" y="4619626"/>
            <a:ext cx="2802286" cy="2234255"/>
          </a:xfrm>
          <a:prstGeom prst="rect">
            <a:avLst/>
          </a:prstGeom>
        </p:spPr>
      </p:pic>
      <p:sp>
        <p:nvSpPr>
          <p:cNvPr id="3" name="Slide Number Placeholder 2">
            <a:extLst>
              <a:ext uri="{FF2B5EF4-FFF2-40B4-BE49-F238E27FC236}">
                <a16:creationId xmlns:a16="http://schemas.microsoft.com/office/drawing/2014/main" id="{1390BBDE-6221-F0A9-D1FA-AB7F4BCD5B1C}"/>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2719375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377CC8-E815-DEB7-1AE0-86EAB3EDAC17}"/>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753406" y="4972050"/>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4262986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470AF1-7F57-4D10-CFBA-3A27792CA529}"/>
              </a:ext>
            </a:extLst>
          </p:cNvPr>
          <p:cNvPicPr>
            <a:picLocks noChangeAspect="1"/>
          </p:cNvPicPr>
          <p:nvPr/>
        </p:nvPicPr>
        <p:blipFill>
          <a:blip r:embed="rId3"/>
          <a:stretch>
            <a:fillRect/>
          </a:stretch>
        </p:blipFill>
        <p:spPr>
          <a:xfrm>
            <a:off x="5707780" y="2221616"/>
            <a:ext cx="6474596" cy="4636383"/>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15726" y="6334512"/>
            <a:ext cx="666650" cy="46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CBA5F-E2D9-F53C-45A2-135D83077E6F}"/>
              </a:ext>
            </a:extLst>
          </p:cNvPr>
          <p:cNvPicPr>
            <a:picLocks noChangeAspect="1"/>
          </p:cNvPicPr>
          <p:nvPr/>
        </p:nvPicPr>
        <p:blipFill>
          <a:blip r:embed="rId4"/>
          <a:stretch>
            <a:fillRect/>
          </a:stretch>
        </p:blipFill>
        <p:spPr>
          <a:xfrm>
            <a:off x="0" y="4619626"/>
            <a:ext cx="2717787" cy="2234255"/>
          </a:xfrm>
          <a:prstGeom prst="rect">
            <a:avLst/>
          </a:prstGeom>
        </p:spPr>
      </p:pic>
      <p:pic>
        <p:nvPicPr>
          <p:cNvPr id="11" name="Picture 10">
            <a:extLst>
              <a:ext uri="{FF2B5EF4-FFF2-40B4-BE49-F238E27FC236}">
                <a16:creationId xmlns:a16="http://schemas.microsoft.com/office/drawing/2014/main" id="{5DF6D029-6EFC-8EEF-2C0F-21298ACCCF7D}"/>
              </a:ext>
            </a:extLst>
          </p:cNvPr>
          <p:cNvPicPr>
            <a:picLocks noChangeAspect="1"/>
          </p:cNvPicPr>
          <p:nvPr/>
        </p:nvPicPr>
        <p:blipFill>
          <a:blip r:embed="rId5"/>
          <a:stretch>
            <a:fillRect/>
          </a:stretch>
        </p:blipFill>
        <p:spPr>
          <a:xfrm>
            <a:off x="2874424" y="4842588"/>
            <a:ext cx="2676719" cy="2015412"/>
          </a:xfrm>
          <a:prstGeom prst="rect">
            <a:avLst/>
          </a:prstGeom>
        </p:spPr>
      </p:pic>
      <p:sp>
        <p:nvSpPr>
          <p:cNvPr id="5" name="Slide Number Placeholder 4">
            <a:extLst>
              <a:ext uri="{FF2B5EF4-FFF2-40B4-BE49-F238E27FC236}">
                <a16:creationId xmlns:a16="http://schemas.microsoft.com/office/drawing/2014/main" id="{7178DBBF-066F-1BB3-322F-3FF8EF842092}"/>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31851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7" name="Picture 16">
            <a:extLst>
              <a:ext uri="{FF2B5EF4-FFF2-40B4-BE49-F238E27FC236}">
                <a16:creationId xmlns:a16="http://schemas.microsoft.com/office/drawing/2014/main" id="{1686E5AB-66B0-CCEB-4012-C29C4F0DF28E}"/>
              </a:ext>
            </a:extLst>
          </p:cNvPr>
          <p:cNvPicPr>
            <a:picLocks noChangeAspect="1"/>
          </p:cNvPicPr>
          <p:nvPr/>
        </p:nvPicPr>
        <p:blipFill>
          <a:blip r:embed="rId2"/>
          <a:stretch>
            <a:fillRect/>
          </a:stretch>
        </p:blipFill>
        <p:spPr>
          <a:xfrm>
            <a:off x="1" y="4306754"/>
            <a:ext cx="2590800" cy="2551246"/>
          </a:xfrm>
          <a:prstGeom prst="rect">
            <a:avLst/>
          </a:prstGeom>
        </p:spPr>
      </p:pic>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3" name="Picture 2"/>
          <p:cNvPicPr>
            <a:picLocks noChangeAspect="1"/>
          </p:cNvPicPr>
          <p:nvPr/>
        </p:nvPicPr>
        <p:blipFill>
          <a:blip r:embed="rId3"/>
          <a:stretch>
            <a:fillRect/>
          </a:stretch>
        </p:blipFill>
        <p:spPr>
          <a:xfrm>
            <a:off x="5033246" y="4267710"/>
            <a:ext cx="7158754" cy="259029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662541"/>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=['_HD_Mesh1'];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=1.0;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index space</a:t>
            </a:r>
            <a:endParaRPr lang="en-US" sz="1200" b="1" dirty="0">
              <a:latin typeface="Courier New" panose="02070309020205020404" pitchFamily="49" charset="0"/>
            </a:endParaRP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17" name="Rectangle 16">
            <a:extLst>
              <a:ext uri="{FF2B5EF4-FFF2-40B4-BE49-F238E27FC236}">
                <a16:creationId xmlns:a16="http://schemas.microsoft.com/office/drawing/2014/main" id="{E1A8FBF5-1F03-E13B-2610-912F86AE0349}"/>
              </a:ext>
            </a:extLst>
          </p:cNvPr>
          <p:cNvSpPr/>
          <p:nvPr/>
        </p:nvSpPr>
        <p:spPr>
          <a:xfrm>
            <a:off x="1572512" y="4747273"/>
            <a:ext cx="1407758" cy="523220"/>
          </a:xfrm>
          <a:prstGeom prst="rect">
            <a:avLst/>
          </a:prstGeom>
        </p:spPr>
        <p:txBody>
          <a:bodyPr wrap="none">
            <a:spAutoFit/>
          </a:bodyPr>
          <a:lstStyle/>
          <a:p>
            <a:r>
              <a:rPr lang="en-US" sz="1400" dirty="0"/>
              <a:t>“index space”</a:t>
            </a:r>
          </a:p>
          <a:p>
            <a:r>
              <a:rPr lang="en-US" sz="1400" dirty="0"/>
              <a:t>is non-negative</a:t>
            </a:r>
          </a:p>
        </p:txBody>
      </p:sp>
      <p:sp>
        <p:nvSpPr>
          <p:cNvPr id="18" name="Rectangle 17">
            <a:extLst>
              <a:ext uri="{FF2B5EF4-FFF2-40B4-BE49-F238E27FC236}">
                <a16:creationId xmlns:a16="http://schemas.microsoft.com/office/drawing/2014/main" id="{6EF200F5-C231-248F-2B4B-C67F3F3A705E}"/>
              </a:ext>
            </a:extLst>
          </p:cNvPr>
          <p:cNvSpPr/>
          <p:nvPr/>
        </p:nvSpPr>
        <p:spPr>
          <a:xfrm>
            <a:off x="6002675" y="4656198"/>
            <a:ext cx="2234674" cy="738664"/>
          </a:xfrm>
          <a:prstGeom prst="rect">
            <a:avLst/>
          </a:prstGeom>
        </p:spPr>
        <p:txBody>
          <a:bodyPr wrap="square">
            <a:spAutoFit/>
          </a:bodyPr>
          <a:lstStyle/>
          <a:p>
            <a:pPr algn="ctr"/>
            <a:r>
              <a:rPr lang="en-US" sz="1400" dirty="0"/>
              <a:t>“coordinate space”</a:t>
            </a:r>
          </a:p>
          <a:p>
            <a:pPr algn="ctr"/>
            <a:r>
              <a:rPr lang="en-US" sz="1400" dirty="0"/>
              <a:t>Usually has zeros in center of volume</a:t>
            </a:r>
          </a:p>
        </p:txBody>
      </p:sp>
      <p:sp>
        <p:nvSpPr>
          <p:cNvPr id="2" name="Slide Number Placeholder 1">
            <a:extLst>
              <a:ext uri="{FF2B5EF4-FFF2-40B4-BE49-F238E27FC236}">
                <a16:creationId xmlns:a16="http://schemas.microsoft.com/office/drawing/2014/main" id="{26C5FC16-297E-7CDD-0F0B-ACE9BC2B9D42}"/>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3" name="Picture 2"/>
          <p:cNvPicPr>
            <a:picLocks noChangeAspect="1"/>
          </p:cNvPicPr>
          <p:nvPr/>
        </p:nvPicPr>
        <p:blipFill>
          <a:blip r:embed="rId3"/>
          <a:stretch>
            <a:fillRect/>
          </a:stretch>
        </p:blipFill>
        <p:spPr>
          <a:xfrm>
            <a:off x="2980270" y="4491476"/>
            <a:ext cx="1614495" cy="2366524"/>
          </a:xfrm>
          <a:prstGeom prst="rect">
            <a:avLst/>
          </a:prstGeom>
        </p:spPr>
      </p:pic>
      <p:pic>
        <p:nvPicPr>
          <p:cNvPr id="5" name="Picture 4"/>
          <p:cNvPicPr>
            <a:picLocks noChangeAspect="1"/>
          </p:cNvPicPr>
          <p:nvPr/>
        </p:nvPicPr>
        <p:blipFill>
          <a:blip r:embed="rId4"/>
          <a:stretch>
            <a:fillRect/>
          </a:stretch>
        </p:blipFill>
        <p:spPr>
          <a:xfrm>
            <a:off x="7998141" y="4491476"/>
            <a:ext cx="1614495" cy="2366524"/>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a:t>
            </a: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297517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2739" y="3055128"/>
            <a:ext cx="5017822" cy="377691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158D389D-5901-8E65-C8A7-26DD1663120B}"/>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4" name="Picture 3"/>
          <p:cNvPicPr>
            <a:picLocks noChangeAspect="1"/>
          </p:cNvPicPr>
          <p:nvPr/>
        </p:nvPicPr>
        <p:blipFill>
          <a:blip r:embed="rId4"/>
          <a:stretch>
            <a:fillRect/>
          </a:stretch>
        </p:blipFill>
        <p:spPr>
          <a:xfrm>
            <a:off x="9491958" y="4672153"/>
            <a:ext cx="2700042" cy="2193072"/>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062651"/>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BFB7301F-249D-695C-4CE7-9E2E69A7ED5F}"/>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4" name="Picture 3"/>
          <p:cNvPicPr>
            <a:picLocks noChangeAspect="1"/>
          </p:cNvPicPr>
          <p:nvPr/>
        </p:nvPicPr>
        <p:blipFill>
          <a:blip r:embed="rId2"/>
          <a:stretch>
            <a:fillRect/>
          </a:stretch>
        </p:blipFill>
        <p:spPr>
          <a:xfrm>
            <a:off x="7705345" y="4091014"/>
            <a:ext cx="3481869" cy="2776680"/>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pic>
        <p:nvPicPr>
          <p:cNvPr id="30" name="Picture 29">
            <a:extLst>
              <a:ext uri="{FF2B5EF4-FFF2-40B4-BE49-F238E27FC236}">
                <a16:creationId xmlns:a16="http://schemas.microsoft.com/office/drawing/2014/main" id="{A237905D-342A-75AB-70D8-7D82F5305806}"/>
              </a:ext>
            </a:extLst>
          </p:cNvPr>
          <p:cNvPicPr>
            <a:picLocks noChangeAspect="1"/>
          </p:cNvPicPr>
          <p:nvPr/>
        </p:nvPicPr>
        <p:blipFill rotWithShape="1">
          <a:blip r:embed="rId2"/>
          <a:srcRect t="787"/>
          <a:stretch/>
        </p:blipFill>
        <p:spPr>
          <a:xfrm>
            <a:off x="1990725" y="4456546"/>
            <a:ext cx="2878954" cy="2402847"/>
          </a:xfrm>
          <a:prstGeom prst="rect">
            <a:avLst/>
          </a:prstGeom>
        </p:spPr>
      </p:pic>
      <p:pic>
        <p:nvPicPr>
          <p:cNvPr id="31" name="Picture 30">
            <a:extLst>
              <a:ext uri="{FF2B5EF4-FFF2-40B4-BE49-F238E27FC236}">
                <a16:creationId xmlns:a16="http://schemas.microsoft.com/office/drawing/2014/main" id="{B17B357C-6DBF-2893-A20C-16F9146E4B56}"/>
              </a:ext>
            </a:extLst>
          </p:cNvPr>
          <p:cNvPicPr>
            <a:picLocks noChangeAspect="1"/>
          </p:cNvPicPr>
          <p:nvPr/>
        </p:nvPicPr>
        <p:blipFill>
          <a:blip r:embed="rId3"/>
          <a:stretch>
            <a:fillRect/>
          </a:stretch>
        </p:blipFill>
        <p:spPr>
          <a:xfrm>
            <a:off x="5836995" y="4455152"/>
            <a:ext cx="2566608" cy="2405636"/>
          </a:xfrm>
          <a:prstGeom prst="rect">
            <a:avLst/>
          </a:prstGeom>
        </p:spPr>
      </p:pic>
      <p:sp>
        <p:nvSpPr>
          <p:cNvPr id="3" name="Slide Number Placeholder 2">
            <a:extLst>
              <a:ext uri="{FF2B5EF4-FFF2-40B4-BE49-F238E27FC236}">
                <a16:creationId xmlns:a16="http://schemas.microsoft.com/office/drawing/2014/main" id="{F5211A33-3856-A525-5F4D-BF020FABB07E}"/>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3231363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275066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425BD797-A25C-3859-BF02-E582C09ECC82}"/>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4" name="Picture 3"/>
          <p:cNvPicPr>
            <a:picLocks noChangeAspect="1"/>
          </p:cNvPicPr>
          <p:nvPr/>
        </p:nvPicPr>
        <p:blipFill>
          <a:blip r:embed="rId3"/>
          <a:stretch>
            <a:fillRect/>
          </a:stretch>
        </p:blipFill>
        <p:spPr>
          <a:xfrm>
            <a:off x="0" y="4301527"/>
            <a:ext cx="2451887" cy="2566932"/>
          </a:xfrm>
          <a:prstGeom prst="rect">
            <a:avLst/>
          </a:prstGeom>
        </p:spPr>
      </p:pic>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363867" y="3743325"/>
            <a:ext cx="2608058" cy="600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4596277" y="4071520"/>
            <a:ext cx="3665713" cy="2798871"/>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06467"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endParaRPr lang="en-US" sz="1400"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Nwl,Nmeas,Nvox</a:t>
            </a:r>
            <a:r>
              <a:rPr lang="en-US" sz="1200" b="1" dirty="0">
                <a:latin typeface="Courier New" panose="02070309020205020404" pitchFamily="49" charset="0"/>
                <a:cs typeface="Courier New" panose="02070309020205020404" pitchFamily="49" charset="0"/>
              </a:rPr>
              <a:t>]=size(A);</a:t>
            </a:r>
          </a:p>
          <a:p>
            <a:r>
              <a:rPr lang="en-US" sz="1200" b="1" dirty="0">
                <a:latin typeface="Courier New" panose="02070309020205020404" pitchFamily="49" charset="0"/>
                <a:cs typeface="Courier New" panose="02070309020205020404" pitchFamily="49" charset="0"/>
              </a:rPr>
              <a:t>A=reshape(permute(A,[2,1,3]),</a:t>
            </a:r>
            <a:r>
              <a:rPr lang="en-US" sz="1200" b="1" dirty="0" err="1">
                <a:latin typeface="Courier New" panose="02070309020205020404" pitchFamily="49" charset="0"/>
                <a:cs typeface="Courier New" panose="02070309020205020404" pitchFamily="49" charset="0"/>
              </a:rPr>
              <a:t>Nwl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Nmeas,Nvox</a:t>
            </a:r>
            <a:r>
              <a:rPr lang="en-US" sz="1200" b="1"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info.tissue.dim</a:t>
            </a:r>
            <a:r>
              <a:rPr lang="en-US" sz="1200" b="1" dirty="0">
                <a:latin typeface="Courier New" panose="02070309020205020404" pitchFamily="49" charset="0"/>
                <a:cs typeface="Courier New" panose="02070309020205020404" pitchFamily="49" charset="0"/>
              </a:rPr>
              <a:t>=dim;</a:t>
            </a:r>
          </a:p>
          <a:p>
            <a:r>
              <a:rPr lang="en-US" sz="1200" b="1" dirty="0" err="1">
                <a:latin typeface="Courier New" panose="02070309020205020404" pitchFamily="49" charset="0"/>
                <a:cs typeface="Courier New" panose="02070309020205020404" pitchFamily="49" charset="0"/>
              </a:rPr>
              <a:t>info.tissue.affine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info.tissue.infoT1=infoT1;</a:t>
            </a:r>
          </a:p>
          <a:p>
            <a:r>
              <a:rPr lang="en-US" sz="1200" b="1" dirty="0" err="1">
                <a:latin typeface="Courier New" panose="02070309020205020404" pitchFamily="49" charset="0"/>
                <a:cs typeface="Courier New" panose="02070309020205020404" pitchFamily="49" charset="0"/>
              </a:rPr>
              <a:t>info.tissue.affine_target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a:t>
            </a: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'],'A','info','-v7.3’)</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638896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4576373" y="3039713"/>
            <a:ext cx="2702739" cy="2063614"/>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801314"/>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6cm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high-density pads, only measurements from source-detector (SD) pairs that have a separation distance within 6cm are generally used. These overlapping measurements are what provide the image quality of the HD arrays.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6cm cutoff. A red box has been placed around the measurements within the 6cm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6cm</a:t>
            </a:r>
          </a:p>
          <a:p>
            <a:r>
              <a:rPr lang="en-US" sz="1200" b="1" dirty="0">
                <a:latin typeface="Courier New" panose="02070309020205020404" pitchFamily="49" charset="0"/>
                <a:cs typeface="Courier New" panose="02070309020205020404" pitchFamily="49" charset="0"/>
              </a:rPr>
              <a:t>keep=info.pairs.r3d&lt;=60;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6cm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save(['A_r3d_lth_60_',flags.tag,'.mat'],'A','info','-v7.3')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6cm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39</a:t>
            </a:fld>
            <a:endParaRPr lang="en-US"/>
          </a:p>
        </p:txBody>
      </p:sp>
      <p:sp>
        <p:nvSpPr>
          <p:cNvPr id="4" name="TextBox 3">
            <a:extLst>
              <a:ext uri="{FF2B5EF4-FFF2-40B4-BE49-F238E27FC236}">
                <a16:creationId xmlns:a16="http://schemas.microsoft.com/office/drawing/2014/main" id="{48D5FA96-82C3-B073-7FC0-C58EE3564993}"/>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656886A-46A5-AA64-F886-DD7741FE54D0}"/>
              </a:ext>
            </a:extLst>
          </p:cNvPr>
          <p:cNvSpPr/>
          <p:nvPr/>
        </p:nvSpPr>
        <p:spPr>
          <a:xfrm>
            <a:off x="5047861" y="3128340"/>
            <a:ext cx="1114404" cy="1095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43795" y="4397016"/>
            <a:ext cx="5777688" cy="246098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200876"/>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 using the A matrix containing measurements from SD’s with separations &lt; 6cm. We’ll start with a single source detector pair, and visualize the full sensitivity profile (FFR) on the next slide.</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a:t>
            </a:r>
            <a:r>
              <a:rPr lang="en-US" sz="1200" b="1" dirty="0" err="1">
                <a:latin typeface="Courier New" panose="02070309020205020404" pitchFamily="49" charset="0"/>
              </a:rPr>
              <a:t>info.pairs.Src</a:t>
            </a:r>
            <a:r>
              <a:rPr lang="en-US" sz="1200" b="1" dirty="0">
                <a:latin typeface="Courier New" panose="02070309020205020404" pitchFamily="49" charset="0"/>
              </a:rPr>
              <a:t>==1 &amp; </a:t>
            </a:r>
            <a:r>
              <a:rPr lang="en-US" sz="1200" b="1" dirty="0" err="1">
                <a:latin typeface="Courier New" panose="02070309020205020404" pitchFamily="49" charset="0"/>
              </a:rPr>
              <a:t>info.pairs.Det</a:t>
            </a:r>
            <a:r>
              <a:rPr lang="en-US" sz="1200" b="1" dirty="0">
                <a:latin typeface="Courier New" panose="02070309020205020404" pitchFamily="49" charset="0"/>
              </a:rPr>
              <a:t>==6;</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693413" y="4189381"/>
            <a:ext cx="37625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Single SD pair: source 1 detector 6</a:t>
            </a:r>
            <a:endParaRPr lang="en-US" dirty="0"/>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3470508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info.pairs.r2d&lt;=40);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7FB53983-8889-87CE-A966-50F2DAE59C7D}"/>
              </a:ext>
            </a:extLst>
          </p:cNvPr>
          <p:cNvSpPr>
            <a:spLocks noGrp="1"/>
          </p:cNvSpPr>
          <p:nvPr>
            <p:ph type="sldNum" sz="quarter" idx="12"/>
          </p:nvPr>
        </p:nvSpPr>
        <p:spPr/>
        <p:txBody>
          <a:bodyPr/>
          <a:lstStyle/>
          <a:p>
            <a:fld id="{A6EA515B-EB3D-473C-ADE9-FD8348C61D57}" type="slidenum">
              <a:rPr lang="en-US" smtClean="0"/>
              <a:t>41</a:t>
            </a:fld>
            <a:endParaRPr lang="en-US"/>
          </a:p>
        </p:txBody>
      </p:sp>
      <p:pic>
        <p:nvPicPr>
          <p:cNvPr id="3" name="Picture 2"/>
          <p:cNvPicPr>
            <a:picLocks noChangeAspect="1"/>
          </p:cNvPicPr>
          <p:nvPr/>
        </p:nvPicPr>
        <p:blipFill>
          <a:blip r:embed="rId2"/>
          <a:stretch>
            <a:fillRect/>
          </a:stretch>
        </p:blipFill>
        <p:spPr>
          <a:xfrm>
            <a:off x="1224522" y="3987958"/>
            <a:ext cx="6738042" cy="2870042"/>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BA5CB5-CB7B-0237-2CA9-D522CEB38D88}"/>
              </a:ext>
            </a:extLst>
          </p:cNvPr>
          <p:cNvPicPr>
            <a:picLocks noChangeAspect="1"/>
          </p:cNvPicPr>
          <p:nvPr/>
        </p:nvPicPr>
        <p:blipFill rotWithShape="1">
          <a:blip r:embed="rId2"/>
          <a:srcRect l="3501" t="5778" r="6750" b="5409"/>
          <a:stretch/>
        </p:blipFill>
        <p:spPr>
          <a:xfrm>
            <a:off x="8623366" y="265785"/>
            <a:ext cx="3562873" cy="3014424"/>
          </a:xfrm>
          <a:prstGeom prst="rect">
            <a:avLst/>
          </a:prstGeom>
        </p:spPr>
      </p:pic>
      <p:pic>
        <p:nvPicPr>
          <p:cNvPr id="8" name="Picture 7">
            <a:extLst>
              <a:ext uri="{FF2B5EF4-FFF2-40B4-BE49-F238E27FC236}">
                <a16:creationId xmlns:a16="http://schemas.microsoft.com/office/drawing/2014/main" id="{D0F11FF3-3A43-AEF3-E201-0AC28709A4DE}"/>
              </a:ext>
            </a:extLst>
          </p:cNvPr>
          <p:cNvPicPr>
            <a:picLocks noChangeAspect="1"/>
          </p:cNvPicPr>
          <p:nvPr/>
        </p:nvPicPr>
        <p:blipFill rotWithShape="1">
          <a:blip r:embed="rId3"/>
          <a:srcRect l="7841" t="4774" r="11815" b="5276"/>
          <a:stretch/>
        </p:blipFill>
        <p:spPr>
          <a:xfrm>
            <a:off x="8629650" y="3448049"/>
            <a:ext cx="3562350" cy="3409951"/>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1074002"/>
            <a:ext cx="8492369" cy="578619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p:txBody>
      </p:sp>
      <p:sp>
        <p:nvSpPr>
          <p:cNvPr id="2" name="Slide Number Placeholder 1">
            <a:extLst>
              <a:ext uri="{FF2B5EF4-FFF2-40B4-BE49-F238E27FC236}">
                <a16:creationId xmlns:a16="http://schemas.microsoft.com/office/drawing/2014/main" id="{CCA09072-536A-310D-03A9-95E8493958B8}"/>
              </a:ext>
            </a:extLst>
          </p:cNvPr>
          <p:cNvSpPr>
            <a:spLocks noGrp="1"/>
          </p:cNvSpPr>
          <p:nvPr>
            <p:ph type="sldNum" sz="quarter" idx="12"/>
          </p:nvPr>
        </p:nvSpPr>
        <p:spPr/>
        <p:txBody>
          <a:bodyPr/>
          <a:lstStyle/>
          <a:p>
            <a:fld id="{A6EA515B-EB3D-473C-ADE9-FD8348C61D57}" type="slidenum">
              <a:rPr lang="en-US" smtClean="0"/>
              <a:t>42</a:t>
            </a:fld>
            <a:endParaRPr lang="en-US"/>
          </a:p>
        </p:txBody>
      </p:sp>
    </p:spTree>
    <p:extLst>
      <p:ext uri="{BB962C8B-B14F-4D97-AF65-F5344CB8AC3E}">
        <p14:creationId xmlns:p14="http://schemas.microsoft.com/office/powerpoint/2010/main" val="921353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D2677399-50BC-B2E4-B396-F2C7A1BC15C0}"/>
              </a:ext>
            </a:extLst>
          </p:cNvPr>
          <p:cNvSpPr>
            <a:spLocks noGrp="1"/>
          </p:cNvSpPr>
          <p:nvPr>
            <p:ph type="sldNum" sz="quarter" idx="12"/>
          </p:nvPr>
        </p:nvSpPr>
        <p:spPr/>
        <p:txBody>
          <a:bodyPr/>
          <a:lstStyle/>
          <a:p>
            <a:fld id="{A6EA515B-EB3D-473C-ADE9-FD8348C61D57}" type="slidenum">
              <a:rPr lang="en-US" smtClean="0"/>
              <a:t>43</a:t>
            </a:fld>
            <a:endParaRPr lang="en-US"/>
          </a:p>
        </p:txBody>
      </p:sp>
    </p:spTree>
    <p:extLst>
      <p:ext uri="{BB962C8B-B14F-4D97-AF65-F5344CB8AC3E}">
        <p14:creationId xmlns:p14="http://schemas.microsoft.com/office/powerpoint/2010/main" val="1430140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52584005-5AE6-9F7A-B06B-C788547927C8}"/>
              </a:ext>
            </a:extLst>
          </p:cNvPr>
          <p:cNvSpPr>
            <a:spLocks noGrp="1"/>
          </p:cNvSpPr>
          <p:nvPr>
            <p:ph type="sldNum" sz="quarter" idx="12"/>
          </p:nvPr>
        </p:nvSpPr>
        <p:spPr/>
        <p:txBody>
          <a:bodyPr/>
          <a:lstStyle/>
          <a:p>
            <a:fld id="{A6EA515B-EB3D-473C-ADE9-FD8348C61D57}" type="slidenum">
              <a:rPr lang="en-US" smtClean="0"/>
              <a:t>44</a:t>
            </a:fld>
            <a:endParaRPr lang="en-US"/>
          </a:p>
        </p:txBody>
      </p:sp>
    </p:spTree>
    <p:extLst>
      <p:ext uri="{BB962C8B-B14F-4D97-AF65-F5344CB8AC3E}">
        <p14:creationId xmlns:p14="http://schemas.microsoft.com/office/powerpoint/2010/main" val="1047891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id="{104CE1A2-A729-26EC-77EF-B06F0D9E5871}"/>
              </a:ext>
            </a:extLst>
          </p:cNvPr>
          <p:cNvSpPr>
            <a:spLocks noGrp="1"/>
          </p:cNvSpPr>
          <p:nvPr>
            <p:ph type="sldNum" sz="quarter" idx="12"/>
          </p:nvPr>
        </p:nvSpPr>
        <p:spPr/>
        <p:txBody>
          <a:bodyPr/>
          <a:lstStyle/>
          <a:p>
            <a:fld id="{A6EA515B-EB3D-473C-ADE9-FD8348C61D57}" type="slidenum">
              <a:rPr lang="en-US" smtClean="0"/>
              <a:t>45</a:t>
            </a:fld>
            <a:endParaRPr lang="en-US"/>
          </a:p>
        </p:txBody>
      </p:sp>
    </p:spTree>
    <p:extLst>
      <p:ext uri="{BB962C8B-B14F-4D97-AF65-F5344CB8AC3E}">
        <p14:creationId xmlns:p14="http://schemas.microsoft.com/office/powerpoint/2010/main" val="1168886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4703360"/>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pPr marL="0" indent="0">
              <a:buNone/>
            </a:pPr>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id="{A6BD0625-DFF5-008A-CA01-57EBC549B23B}"/>
              </a:ext>
            </a:extLst>
          </p:cNvPr>
          <p:cNvSpPr>
            <a:spLocks noGrp="1"/>
          </p:cNvSpPr>
          <p:nvPr>
            <p:ph type="sldNum" sz="quarter" idx="12"/>
          </p:nvPr>
        </p:nvSpPr>
        <p:spPr/>
        <p:txBody>
          <a:bodyPr/>
          <a:lstStyle/>
          <a:p>
            <a:fld id="{A6EA515B-EB3D-473C-ADE9-FD8348C61D57}" type="slidenum">
              <a:rPr lang="en-US" smtClean="0"/>
              <a:t>46</a:t>
            </a:fld>
            <a:endParaRPr lang="en-US"/>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Basic_Light_Modeling_with_Hummingbird_Tutorial_220714.m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8B16CDC7-14E9-387C-8DBE-994B578FA54C}"/>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id="{16699E79-AC22-2FC9-2511-E03E92F1C655}"/>
              </a:ext>
            </a:extLst>
          </p:cNvPr>
          <p:cNvSpPr txBox="1"/>
          <p:nvPr/>
        </p:nvSpPr>
        <p:spPr>
          <a:xfrm>
            <a:off x="181902" y="3204131"/>
            <a:ext cx="12010098" cy="193899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id="{EBE26AA8-8520-53AF-D1C0-EF67A16ECE13}"/>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chemeClr val="accent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B5E157DB-3720-D427-047E-5145AC180E59}"/>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89155</TotalTime>
  <Words>6536</Words>
  <Application>Microsoft Office PowerPoint</Application>
  <PresentationFormat>Widescreen</PresentationFormat>
  <Paragraphs>793</Paragraphs>
  <Slides>46</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Courier New</vt:lpstr>
      <vt:lpstr>Trebuchet MS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9</vt:lpstr>
      <vt:lpstr>Hummingbird Tutorial 7</vt:lpstr>
      <vt:lpstr>Hummingbird Tutorial 8</vt:lpstr>
      <vt:lpstr>Hummingbird Tutorial 10</vt:lpstr>
      <vt:lpstr>Hummingbird Tutorial 11</vt:lpstr>
      <vt:lpstr>Hummingbird Tutorial 12</vt:lpstr>
      <vt:lpstr>Hummingbird Tutorial 13</vt:lpstr>
      <vt:lpstr>Hummingbird Tutorial 14</vt:lpstr>
      <vt:lpstr>Hummingbird Tutorial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2030</cp:revision>
  <dcterms:created xsi:type="dcterms:W3CDTF">2016-10-13T23:27:35Z</dcterms:created>
  <dcterms:modified xsi:type="dcterms:W3CDTF">2024-02-19T17:49:04Z</dcterms:modified>
</cp:coreProperties>
</file>